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8" r:id="rId3"/>
    <p:sldId id="262" r:id="rId4"/>
    <p:sldId id="259" r:id="rId5"/>
    <p:sldId id="260" r:id="rId6"/>
    <p:sldId id="270" r:id="rId7"/>
    <p:sldId id="265" r:id="rId8"/>
    <p:sldId id="261" r:id="rId9"/>
    <p:sldId id="267" r:id="rId10"/>
    <p:sldId id="268" r:id="rId11"/>
    <p:sldId id="269" r:id="rId1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5" d="100"/>
          <a:sy n="95" d="100"/>
        </p:scale>
        <p:origin x="1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iva Michelson" userId="53fe164c222d67b1" providerId="LiveId" clId="{A820F13B-4F51-4B28-9CCC-8E898939016A}"/>
    <pc:docChg chg="modSld">
      <pc:chgData name="Akiva Michelson" userId="53fe164c222d67b1" providerId="LiveId" clId="{A820F13B-4F51-4B28-9CCC-8E898939016A}" dt="2026-10-19T12:37:09.569" v="3" actId="20577"/>
      <pc:docMkLst>
        <pc:docMk/>
      </pc:docMkLst>
      <pc:sldChg chg="modSp mod">
        <pc:chgData name="Akiva Michelson" userId="53fe164c222d67b1" providerId="LiveId" clId="{A820F13B-4F51-4B28-9CCC-8E898939016A}" dt="2026-10-19T12:37:09.569" v="3" actId="20577"/>
        <pc:sldMkLst>
          <pc:docMk/>
          <pc:sldMk cId="0" sldId="256"/>
        </pc:sldMkLst>
        <pc:spChg chg="mod">
          <ac:chgData name="Akiva Michelson" userId="53fe164c222d67b1" providerId="LiveId" clId="{A820F13B-4F51-4B28-9CCC-8E898939016A}" dt="2026-10-19T12:37:09.569" v="3" actId="20577"/>
          <ac:spMkLst>
            <pc:docMk/>
            <pc:sldMk cId="0" sldId="256"/>
            <ac:spMk id="7" creationId="{911CE548-1B36-E8CC-86C3-34F396B8520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90242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Opening: introduce the team and the game – Star Gaze, a computer game that helps kids get through a vestibular exam while having fun.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Short version: vestibular vertigo is a spinning feeling caused by a problem in the inner ear’s balance system. Kids may feel dizzy, fall or feel sick – and their eyes may make jerky movements called nystagmus, which is what the doctor looks for during the exam.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Illustration of the exam: the child looks at the happy star on screen while the doctor gently moves his head and watches his eyes.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vestibular exam asks the child to keep looking at one point while the doctor moves their head. Kids get scared, bored and lose focus – and that hurts the quality of the exam.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core idea: turn the medical task into a game mission. The child isn’t being “tested” – they’re keeping the star happy.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Instant feedback: when the child looks at the star, it smiles and fun music plays. When the gaze drifts, the star turns sad and the music too – so the child figures out on their own to look back. No instructions, no scolding.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steps: the child focuses on the star, the doctor moves the head, and the doctor watches the eyes – looking for nystagmus and checking eye movement speed.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Benefits for everyone involved: the child has fun, the doctor gets better cooperation, and the parents see a calm child.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Possible next steps – adjust to the team’s plans.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Closing and thanks. Replace the team member names.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1B14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1452879"/>
            <a:ext cx="105664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4000" dirty="0">
                <a:solidFill>
                  <a:srgbClr val="FFC93C"/>
                </a:solidFill>
                <a:latin typeface="Fredoka" pitchFamily="34" charset="0"/>
                <a:ea typeface="Fredoka" pitchFamily="34" charset="-122"/>
                <a:cs typeface="Fredoka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800" y="2341879"/>
            <a:ext cx="10566400" cy="37033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FFC93C"/>
                </a:solidFill>
                <a:latin typeface="Rubik" pitchFamily="34" charset="0"/>
                <a:ea typeface="Rubik" pitchFamily="34" charset="-122"/>
                <a:cs typeface="Rubik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14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1452879"/>
            <a:ext cx="105664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4000" dirty="0">
                <a:solidFill>
                  <a:srgbClr val="FFC93C"/>
                </a:solidFill>
                <a:latin typeface="Fredoka" pitchFamily="34" charset="0"/>
                <a:ea typeface="Fredoka" pitchFamily="34" charset="-122"/>
                <a:cs typeface="Fredoka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800" y="2341879"/>
            <a:ext cx="10566400" cy="37033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FFC93C"/>
                </a:solidFill>
                <a:latin typeface="Rubik" pitchFamily="34" charset="0"/>
                <a:ea typeface="Rubik" pitchFamily="34" charset="-122"/>
                <a:cs typeface="Rubik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14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Night sky with small stars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12800" y="2111058"/>
            <a:ext cx="3902234" cy="436880"/>
          </a:xfrm>
          <a:prstGeom prst="roundRect">
            <a:avLst>
              <a:gd name="adj" fmla="val 50000"/>
            </a:avLst>
          </a:prstGeom>
          <a:solidFill>
            <a:srgbClr val="3DD6C4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B1446"/>
                </a:solidFill>
                <a:latin typeface="Rubik" pitchFamily="34" charset="0"/>
                <a:ea typeface="Rubik" pitchFamily="34" charset="-122"/>
                <a:cs typeface="Rubik" pitchFamily="34" charset="-120"/>
              </a:rPr>
              <a:t>Sheba Game Jam</a:t>
            </a:r>
            <a:endParaRPr lang="en-US" sz="1600" dirty="0"/>
          </a:p>
        </p:txBody>
      </p:sp>
      <p:sp>
        <p:nvSpPr>
          <p:cNvPr id="4" name="Text 1"/>
          <p:cNvSpPr>
            <a:spLocks noGrp="1"/>
          </p:cNvSpPr>
          <p:nvPr>
            <p:ph type="title"/>
          </p:nvPr>
        </p:nvSpPr>
        <p:spPr>
          <a:xfrm>
            <a:off x="812800" y="2751138"/>
            <a:ext cx="5188077" cy="10255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7875"/>
              </a:lnSpc>
              <a:buNone/>
            </a:pPr>
            <a:r>
              <a:rPr lang="en-US" sz="7500" b="1" i="0" dirty="0">
                <a:solidFill>
                  <a:srgbClr val="FFC93C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Star Stare</a:t>
            </a:r>
            <a:endParaRPr lang="en-US" sz="7500" dirty="0"/>
          </a:p>
        </p:txBody>
      </p:sp>
      <p:sp>
        <p:nvSpPr>
          <p:cNvPr id="5" name="Text 2"/>
          <p:cNvSpPr/>
          <p:nvPr/>
        </p:nvSpPr>
        <p:spPr>
          <a:xfrm>
            <a:off x="812800" y="3954463"/>
            <a:ext cx="6540500" cy="817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120"/>
              </a:lnSpc>
              <a:buNone/>
            </a:pPr>
            <a:r>
              <a:rPr lang="en-US" sz="2400" dirty="0">
                <a:solidFill>
                  <a:srgbClr val="FFF8EC"/>
                </a:solidFill>
                <a:latin typeface="Rubik" pitchFamily="34" charset="0"/>
                <a:ea typeface="Rubik" pitchFamily="34" charset="-122"/>
                <a:cs typeface="Rubik" pitchFamily="34" charset="-120"/>
              </a:rPr>
              <a:t>A game that turns a vestibular exam into a fun experience for kids</a:t>
            </a:r>
            <a:endParaRPr lang="en-US" sz="2400" dirty="0"/>
          </a:p>
        </p:txBody>
      </p:sp>
      <p:pic>
        <p:nvPicPr>
          <p:cNvPr id="6" name="Image 1" descr="Smiling yellow star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950200" y="1714500"/>
            <a:ext cx="3429000" cy="3429000"/>
          </a:xfrm>
          <a:prstGeom prst="rect">
            <a:avLst/>
          </a:prstGeom>
        </p:spPr>
      </p:pic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911CE548-1B36-E8CC-86C3-34F396B8520E}"/>
              </a:ext>
            </a:extLst>
          </p:cNvPr>
          <p:cNvSpPr txBox="1"/>
          <p:nvPr/>
        </p:nvSpPr>
        <p:spPr>
          <a:xfrm>
            <a:off x="881149" y="5353396"/>
            <a:ext cx="6010102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/>
              <a:t>Nurit Michelson Hadas Ben Rubi Shimron Hillel </a:t>
            </a:r>
            <a:r>
              <a:rPr lang="en-US" dirty="0" err="1"/>
              <a:t>Zekri</a:t>
            </a:r>
            <a:r>
              <a:rPr lang="en-US" dirty="0"/>
              <a:t>  </a:t>
            </a:r>
            <a:r>
              <a:rPr lang="en-US" dirty="0" err="1"/>
              <a:t>Idan</a:t>
            </a:r>
            <a:r>
              <a:rPr lang="en-US" dirty="0"/>
              <a:t> Bar </a:t>
            </a:r>
          </a:p>
          <a:p>
            <a:r>
              <a:rPr lang="en-US" dirty="0" err="1"/>
              <a:t>Batya</a:t>
            </a:r>
            <a:r>
              <a:rPr lang="en-US" dirty="0"/>
              <a:t> Bracha  </a:t>
            </a:r>
            <a:r>
              <a:rPr lang="en-US" dirty="0" err="1"/>
              <a:t>Hed</a:t>
            </a:r>
            <a:r>
              <a:rPr lang="en-US" dirty="0"/>
              <a:t> Gilboa Tomer Chazan Amir Blum </a:t>
            </a:r>
            <a:r>
              <a:rPr lang="en-US"/>
              <a:t>Ribi </a:t>
            </a:r>
            <a:r>
              <a:rPr lang="en-US" dirty="0" err="1"/>
              <a:t>Hlperin</a:t>
            </a:r>
            <a:endParaRPr lang="he-IL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תמונה 14">
            <a:extLst>
              <a:ext uri="{FF2B5EF4-FFF2-40B4-BE49-F238E27FC236}">
                <a16:creationId xmlns:a16="http://schemas.microsoft.com/office/drawing/2014/main" id="{8F535440-7E64-8BFD-863D-9C30FE599FC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267" r="5992"/>
          <a:stretch/>
        </p:blipFill>
        <p:spPr>
          <a:xfrm>
            <a:off x="11557" y="1"/>
            <a:ext cx="3596167" cy="2395604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4252149" y="2075825"/>
            <a:ext cx="7988716" cy="3838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C2185B"/>
                </a:solidFill>
                <a:latin typeface="Rubik" pitchFamily="34" charset="0"/>
                <a:ea typeface="Rubik" pitchFamily="34" charset="-122"/>
                <a:cs typeface="Rubik" pitchFamily="34" charset="-120"/>
              </a:rPr>
              <a:t>Vestibular vertigo in a nutshell</a:t>
            </a:r>
            <a:endParaRPr lang="en-US" sz="16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2850376"/>
            <a:ext cx="10883392" cy="156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6050"/>
              </a:lnSpc>
              <a:buNone/>
            </a:pPr>
            <a:r>
              <a:rPr lang="en-US" sz="5500" b="1" i="0" dirty="0">
                <a:solidFill>
                  <a:srgbClr val="1B1446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The world spins –</a:t>
            </a:r>
            <a:br>
              <a:rPr lang="en-US" sz="5500" b="1" i="0" dirty="0">
                <a:solidFill>
                  <a:srgbClr val="1B1446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</a:br>
            <a:r>
              <a:rPr lang="en-US" sz="5500" b="1" i="0" dirty="0">
                <a:solidFill>
                  <a:srgbClr val="1B1446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even when you</a:t>
            </a:r>
            <a:r>
              <a:rPr lang="en-US" sz="5500" b="1" dirty="0">
                <a:solidFill>
                  <a:srgbClr val="1B1446"/>
                </a:solidFill>
              </a:rPr>
              <a:t>’</a:t>
            </a:r>
            <a:r>
              <a:rPr lang="en-US" sz="5500" b="1" i="0" dirty="0">
                <a:solidFill>
                  <a:srgbClr val="1B1446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re standing still</a:t>
            </a:r>
            <a:endParaRPr lang="en-US" sz="5500" dirty="0"/>
          </a:p>
        </p:txBody>
      </p:sp>
      <p:sp>
        <p:nvSpPr>
          <p:cNvPr id="4" name="Shape 2"/>
          <p:cNvSpPr/>
          <p:nvPr/>
        </p:nvSpPr>
        <p:spPr>
          <a:xfrm>
            <a:off x="812800" y="4742676"/>
            <a:ext cx="3386614" cy="985520"/>
          </a:xfrm>
          <a:prstGeom prst="roundRect">
            <a:avLst>
              <a:gd name="adj" fmla="val 50000"/>
            </a:avLst>
          </a:prstGeom>
          <a:solidFill>
            <a:srgbClr val="FFC93C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 descr="Activity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66800" y="5032237"/>
            <a:ext cx="406400" cy="4064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625600" y="4971276"/>
            <a:ext cx="2389408" cy="553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1600" b="1" dirty="0">
                <a:solidFill>
                  <a:srgbClr val="1B1446"/>
                </a:solidFill>
                <a:latin typeface="Rubik" pitchFamily="34" charset="0"/>
                <a:ea typeface="Rubik" pitchFamily="34" charset="-122"/>
                <a:cs typeface="Rubik" pitchFamily="34" charset="-120"/>
              </a:rPr>
              <a:t>A balance problem in the inner ear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4402614" y="4742676"/>
            <a:ext cx="3386693" cy="985520"/>
          </a:xfrm>
          <a:prstGeom prst="roundRect">
            <a:avLst>
              <a:gd name="adj" fmla="val 50000"/>
            </a:avLst>
          </a:prstGeom>
          <a:solidFill>
            <a:srgbClr val="3DD6C4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1" descr="Warni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656614" y="5032237"/>
            <a:ext cx="406400" cy="4064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215414" y="4971276"/>
            <a:ext cx="2389490" cy="553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1600" b="1" dirty="0">
                <a:solidFill>
                  <a:srgbClr val="1B1446"/>
                </a:solidFill>
                <a:latin typeface="Rubik" pitchFamily="34" charset="0"/>
                <a:ea typeface="Rubik" pitchFamily="34" charset="-122"/>
                <a:cs typeface="Rubik" pitchFamily="34" charset="-120"/>
              </a:rPr>
              <a:t>Dizziness, falling, nausea</a:t>
            </a:r>
            <a:endParaRPr lang="en-US" sz="1600" dirty="0"/>
          </a:p>
        </p:txBody>
      </p:sp>
      <p:sp>
        <p:nvSpPr>
          <p:cNvPr id="10" name="Shape 6"/>
          <p:cNvSpPr/>
          <p:nvPr/>
        </p:nvSpPr>
        <p:spPr>
          <a:xfrm>
            <a:off x="7992507" y="4742676"/>
            <a:ext cx="3386693" cy="985520"/>
          </a:xfrm>
          <a:prstGeom prst="roundRect">
            <a:avLst>
              <a:gd name="adj" fmla="val 50000"/>
            </a:avLst>
          </a:prstGeom>
          <a:solidFill>
            <a:srgbClr val="FF8FB1"/>
          </a:solidFill>
          <a:ln/>
        </p:spPr>
        <p:txBody>
          <a:bodyPr/>
          <a:lstStyle/>
          <a:p>
            <a:endParaRPr lang="he-IL"/>
          </a:p>
        </p:txBody>
      </p:sp>
      <p:pic>
        <p:nvPicPr>
          <p:cNvPr id="11" name="Image 2" descr="Search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8246507" y="5032237"/>
            <a:ext cx="406400" cy="40640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8805307" y="4971276"/>
            <a:ext cx="2389490" cy="553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1600" b="1" dirty="0">
                <a:solidFill>
                  <a:srgbClr val="1B1446"/>
                </a:solidFill>
                <a:latin typeface="Rubik" pitchFamily="34" charset="0"/>
                <a:ea typeface="Rubik" pitchFamily="34" charset="-122"/>
                <a:cs typeface="Rubik" pitchFamily="34" charset="-120"/>
              </a:rPr>
              <a:t>Eyes may jump: nystagmus</a:t>
            </a:r>
            <a:endParaRPr lang="en-US" sz="1600" dirty="0"/>
          </a:p>
        </p:txBody>
      </p:sp>
      <p:pic>
        <p:nvPicPr>
          <p:cNvPr id="13" name="תמונה 12">
            <a:extLst>
              <a:ext uri="{FF2B5EF4-FFF2-40B4-BE49-F238E27FC236}">
                <a16:creationId xmlns:a16="http://schemas.microsoft.com/office/drawing/2014/main" id="{097E2FCE-5D3A-94F5-9D11-7111FAF2A3B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04908" y="87977"/>
            <a:ext cx="4020451" cy="250964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1378066" y="2044700"/>
            <a:ext cx="4055110" cy="1193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4000" b="1" i="0" dirty="0">
                <a:solidFill>
                  <a:srgbClr val="1B1446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What the exam looks like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1378066" y="3416300"/>
            <a:ext cx="4055110" cy="1305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dirty="0">
                <a:solidFill>
                  <a:srgbClr val="4A4570"/>
                </a:solidFill>
                <a:latin typeface="Rubik" pitchFamily="34" charset="0"/>
                <a:ea typeface="Rubik" pitchFamily="34" charset="-122"/>
                <a:cs typeface="Rubik" pitchFamily="34" charset="-120"/>
              </a:rPr>
              <a:t>The child sits in front of the screen and focuses on the pen, while the doctor gently moves the head and watches the eyes.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378066" y="4899661"/>
            <a:ext cx="3118485" cy="401320"/>
          </a:xfrm>
          <a:prstGeom prst="roundRect">
            <a:avLst>
              <a:gd name="adj" fmla="val 50000"/>
            </a:avLst>
          </a:prstGeom>
          <a:solidFill>
            <a:srgbClr val="FFC93C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B1446"/>
                </a:solidFill>
                <a:latin typeface="Rubik" pitchFamily="34" charset="0"/>
                <a:ea typeface="Rubik" pitchFamily="34" charset="-122"/>
                <a:cs typeface="Rubik" pitchFamily="34" charset="-120"/>
              </a:rPr>
              <a:t>Eyes on the pen, head in motion</a:t>
            </a:r>
            <a:endParaRPr lang="en-US" sz="1400" dirty="0"/>
          </a:p>
        </p:txBody>
      </p:sp>
      <p:pic>
        <p:nvPicPr>
          <p:cNvPr id="7" name="Picture 2" descr="Quantitative Vestibular Function Testing in the Pediatric Population - PMC">
            <a:extLst>
              <a:ext uri="{FF2B5EF4-FFF2-40B4-BE49-F238E27FC236}">
                <a16:creationId xmlns:a16="http://schemas.microsoft.com/office/drawing/2014/main" id="{383EB843-9F55-5BBF-570D-A9BF80E7DB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0536" y="1016001"/>
            <a:ext cx="3017513" cy="5104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309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C2185B"/>
                </a:solidFill>
                <a:latin typeface="Rubik" pitchFamily="34" charset="0"/>
                <a:ea typeface="Rubik" pitchFamily="34" charset="-122"/>
                <a:cs typeface="Rubik" pitchFamily="34" charset="-120"/>
              </a:rPr>
              <a:t>The challenge</a:t>
            </a:r>
            <a:endParaRPr lang="en-US" sz="16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452880"/>
            <a:ext cx="10883392" cy="1193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4000" b="1" i="0" dirty="0">
                <a:solidFill>
                  <a:srgbClr val="1B1446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Keeping a steady gaze? For kids, that’s really hard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812800" y="2976880"/>
            <a:ext cx="3352800" cy="3068320"/>
          </a:xfrm>
          <a:prstGeom prst="roundRect">
            <a:avLst>
              <a:gd name="adj" fmla="val 8278"/>
            </a:avLst>
          </a:prstGeom>
          <a:solidFill>
            <a:srgbClr val="FFFFFF"/>
          </a:solidFill>
          <a:ln/>
          <a:effectLst>
            <a:outerShdw blurRad="203200" dist="76200" dir="5400000" algn="bl" rotWithShape="0">
              <a:srgbClr val="1B1446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812800" y="2976880"/>
            <a:ext cx="3352800" cy="3068320"/>
          </a:xfrm>
          <a:custGeom>
            <a:avLst/>
            <a:gdLst/>
            <a:ahLst/>
            <a:cxnLst/>
            <a:rect l="l" t="t" r="r" b="b"/>
            <a:pathLst>
              <a:path w="3352800" h="3068320">
                <a:moveTo>
                  <a:pt x="0" y="254000"/>
                </a:moveTo>
                <a:lnTo>
                  <a:pt x="0" y="254000"/>
                </a:lnTo>
                <a:arcTo wR="254000" hR="254000" stAng="10800000" swAng="5400000"/>
                <a:lnTo>
                  <a:pt x="3098800" y="0"/>
                </a:lnTo>
                <a:arcTo wR="254000" hR="254000" stAng="16200000" swAng="5400000"/>
                <a:lnTo>
                  <a:pt x="3352800" y="254000"/>
                </a:lnTo>
                <a:arcTo wR="254000" hR="152400" stAng="0" swAng="-5400000"/>
                <a:lnTo>
                  <a:pt x="254000" y="101600"/>
                </a:lnTo>
                <a:arcTo wR="254000" hR="152400" stAng="16200000" swAng="-5400000"/>
                <a:close/>
              </a:path>
            </a:pathLst>
          </a:custGeom>
          <a:solidFill>
            <a:srgbClr val="FF5D8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Warni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117600" y="3383280"/>
            <a:ext cx="457200" cy="4572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117600" y="3967480"/>
            <a:ext cx="2528888" cy="391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80"/>
              </a:lnSpc>
              <a:buNone/>
            </a:pPr>
            <a:r>
              <a:rPr lang="en-US" sz="2400" b="1" dirty="0">
                <a:solidFill>
                  <a:srgbClr val="1B1446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Fear and stress</a:t>
            </a:r>
            <a:endParaRPr lang="en-US" sz="2400" dirty="0"/>
          </a:p>
        </p:txBody>
      </p:sp>
      <p:sp>
        <p:nvSpPr>
          <p:cNvPr id="8" name="Text 5"/>
          <p:cNvSpPr/>
          <p:nvPr/>
        </p:nvSpPr>
        <p:spPr>
          <a:xfrm>
            <a:off x="1117600" y="4460241"/>
            <a:ext cx="2825496" cy="878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4A4570"/>
                </a:solidFill>
                <a:latin typeface="Rubik" pitchFamily="34" charset="0"/>
                <a:ea typeface="Rubik" pitchFamily="34" charset="-122"/>
                <a:cs typeface="Rubik" pitchFamily="34" charset="-120"/>
              </a:rPr>
              <a:t>A strange room, a doctor and equipment – the child just wants to go home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4419600" y="2976880"/>
            <a:ext cx="3352800" cy="3068320"/>
          </a:xfrm>
          <a:prstGeom prst="roundRect">
            <a:avLst>
              <a:gd name="adj" fmla="val 8278"/>
            </a:avLst>
          </a:prstGeom>
          <a:solidFill>
            <a:srgbClr val="FFFFFF"/>
          </a:solidFill>
          <a:ln/>
          <a:effectLst>
            <a:outerShdw blurRad="203200" dist="76200" dir="5400000" algn="bl" rotWithShape="0">
              <a:srgbClr val="1B1446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4419600" y="2976880"/>
            <a:ext cx="3352800" cy="3068320"/>
          </a:xfrm>
          <a:custGeom>
            <a:avLst/>
            <a:gdLst/>
            <a:ahLst/>
            <a:cxnLst/>
            <a:rect l="l" t="t" r="r" b="b"/>
            <a:pathLst>
              <a:path w="3352800" h="3068320">
                <a:moveTo>
                  <a:pt x="0" y="254000"/>
                </a:moveTo>
                <a:lnTo>
                  <a:pt x="0" y="254000"/>
                </a:lnTo>
                <a:arcTo wR="254000" hR="254000" stAng="10800000" swAng="5400000"/>
                <a:lnTo>
                  <a:pt x="3098800" y="0"/>
                </a:lnTo>
                <a:arcTo wR="254000" hR="254000" stAng="16200000" swAng="5400000"/>
                <a:lnTo>
                  <a:pt x="3352800" y="254000"/>
                </a:lnTo>
                <a:arcTo wR="254000" hR="152400" stAng="0" swAng="-5400000"/>
                <a:lnTo>
                  <a:pt x="254000" y="101600"/>
                </a:lnTo>
                <a:arcTo wR="254000" hR="152400" stAng="16200000" swAng="-5400000"/>
                <a:close/>
              </a:path>
            </a:pathLst>
          </a:custGeom>
          <a:solidFill>
            <a:srgbClr val="FFC93C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 descr="Clock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724400" y="3383280"/>
            <a:ext cx="457200" cy="45720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724400" y="3967480"/>
            <a:ext cx="2225993" cy="391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80"/>
              </a:lnSpc>
              <a:buNone/>
            </a:pPr>
            <a:r>
              <a:rPr lang="en-US" sz="2400" b="1" dirty="0">
                <a:solidFill>
                  <a:srgbClr val="1B1446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Hard to focus</a:t>
            </a:r>
            <a:endParaRPr lang="en-US" sz="2400" dirty="0"/>
          </a:p>
        </p:txBody>
      </p:sp>
      <p:sp>
        <p:nvSpPr>
          <p:cNvPr id="13" name="Text 9"/>
          <p:cNvSpPr/>
          <p:nvPr/>
        </p:nvSpPr>
        <p:spPr>
          <a:xfrm>
            <a:off x="4724400" y="4460241"/>
            <a:ext cx="2825496" cy="878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4A4570"/>
                </a:solidFill>
                <a:latin typeface="Rubik" pitchFamily="34" charset="0"/>
                <a:ea typeface="Rubik" pitchFamily="34" charset="-122"/>
                <a:cs typeface="Rubik" pitchFamily="34" charset="-120"/>
              </a:rPr>
              <a:t>Staring at one spot while someone moves your head is boring and confusing</a:t>
            </a:r>
            <a:endParaRPr lang="en-US" sz="1600" dirty="0"/>
          </a:p>
        </p:txBody>
      </p:sp>
      <p:sp>
        <p:nvSpPr>
          <p:cNvPr id="14" name="Shape 10"/>
          <p:cNvSpPr/>
          <p:nvPr/>
        </p:nvSpPr>
        <p:spPr>
          <a:xfrm>
            <a:off x="8026400" y="2976880"/>
            <a:ext cx="3352800" cy="3068320"/>
          </a:xfrm>
          <a:prstGeom prst="roundRect">
            <a:avLst>
              <a:gd name="adj" fmla="val 8278"/>
            </a:avLst>
          </a:prstGeom>
          <a:solidFill>
            <a:srgbClr val="FFFFFF"/>
          </a:solidFill>
          <a:ln/>
          <a:effectLst>
            <a:outerShdw blurRad="203200" dist="76200" dir="5400000" algn="bl" rotWithShape="0">
              <a:srgbClr val="1B1446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1"/>
          <p:cNvSpPr/>
          <p:nvPr/>
        </p:nvSpPr>
        <p:spPr>
          <a:xfrm>
            <a:off x="8026400" y="2976880"/>
            <a:ext cx="3352800" cy="3068320"/>
          </a:xfrm>
          <a:custGeom>
            <a:avLst/>
            <a:gdLst/>
            <a:ahLst/>
            <a:cxnLst/>
            <a:rect l="l" t="t" r="r" b="b"/>
            <a:pathLst>
              <a:path w="3352800" h="3068320">
                <a:moveTo>
                  <a:pt x="0" y="254000"/>
                </a:moveTo>
                <a:lnTo>
                  <a:pt x="0" y="254000"/>
                </a:lnTo>
                <a:arcTo wR="254000" hR="254000" stAng="10800000" swAng="5400000"/>
                <a:lnTo>
                  <a:pt x="3098800" y="0"/>
                </a:lnTo>
                <a:arcTo wR="254000" hR="254000" stAng="16200000" swAng="5400000"/>
                <a:lnTo>
                  <a:pt x="3352800" y="254000"/>
                </a:lnTo>
                <a:arcTo wR="254000" hR="152400" stAng="0" swAng="-5400000"/>
                <a:lnTo>
                  <a:pt x="254000" y="101600"/>
                </a:lnTo>
                <a:arcTo wR="254000" hR="152400" stAng="16200000" swAng="-5400000"/>
                <a:close/>
              </a:path>
            </a:pathLst>
          </a:custGeom>
          <a:solidFill>
            <a:srgbClr val="3DD6C4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2" descr="Search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331200" y="3383280"/>
            <a:ext cx="457200" cy="45720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331200" y="3967480"/>
            <a:ext cx="3048000" cy="391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80"/>
              </a:lnSpc>
              <a:buNone/>
            </a:pPr>
            <a:r>
              <a:rPr lang="en-US" sz="2400" b="1" dirty="0">
                <a:solidFill>
                  <a:srgbClr val="1B1446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Less accurate exam</a:t>
            </a:r>
            <a:endParaRPr lang="en-US" sz="2400" dirty="0"/>
          </a:p>
        </p:txBody>
      </p:sp>
      <p:sp>
        <p:nvSpPr>
          <p:cNvPr id="18" name="Text 13"/>
          <p:cNvSpPr/>
          <p:nvPr/>
        </p:nvSpPr>
        <p:spPr>
          <a:xfrm>
            <a:off x="8331200" y="4460241"/>
            <a:ext cx="2825496" cy="878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4A4570"/>
                </a:solidFill>
                <a:latin typeface="Rubik" pitchFamily="34" charset="0"/>
                <a:ea typeface="Rubik" pitchFamily="34" charset="-122"/>
                <a:cs typeface="Rubik" pitchFamily="34" charset="-120"/>
              </a:rPr>
              <a:t>When the gaze drifts off target, eye movements are harder for the doctor to read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5D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Winking yellow star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397500" y="1249682"/>
            <a:ext cx="1397000" cy="139700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title"/>
          </p:nvPr>
        </p:nvSpPr>
        <p:spPr>
          <a:xfrm>
            <a:off x="654304" y="2951482"/>
            <a:ext cx="10883392" cy="1981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7700"/>
              </a:lnSpc>
              <a:buNone/>
            </a:pPr>
            <a:r>
              <a:rPr lang="en-US" sz="7000" b="1" i="0" dirty="0">
                <a:solidFill>
                  <a:srgbClr val="1B1446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What if the exam was a game?</a:t>
            </a:r>
            <a:endParaRPr lang="en-US" sz="7000" dirty="0"/>
          </a:p>
        </p:txBody>
      </p:sp>
      <p:sp>
        <p:nvSpPr>
          <p:cNvPr id="4" name="Text 1"/>
          <p:cNvSpPr/>
          <p:nvPr/>
        </p:nvSpPr>
        <p:spPr>
          <a:xfrm>
            <a:off x="438063" y="5212082"/>
            <a:ext cx="11315796" cy="421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120"/>
              </a:lnSpc>
              <a:buNone/>
            </a:pPr>
            <a:r>
              <a:rPr lang="en-US" sz="2400" dirty="0">
                <a:solidFill>
                  <a:srgbClr val="1B1446"/>
                </a:solidFill>
                <a:latin typeface="Rubik" pitchFamily="34" charset="0"/>
                <a:ea typeface="Rubik" pitchFamily="34" charset="-122"/>
                <a:cs typeface="Rubik" pitchFamily="34" charset="-120"/>
              </a:rPr>
              <a:t>Instead of “look there and don’t move” – “help the star stay happy!”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24DF661-8D38-D2FC-D9E2-71D3168EC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CDA33E1B-2A85-A8D9-E68D-6C4488AA7BE2}"/>
              </a:ext>
            </a:extLst>
          </p:cNvPr>
          <p:cNvSpPr>
            <a:spLocks noGrp="1"/>
          </p:cNvSpPr>
          <p:nvPr>
            <p:ph type="body" idx="10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starstaregameplay">
            <a:hlinkClick r:id="" action="ppaction://media"/>
            <a:extLst>
              <a:ext uri="{FF2B5EF4-FFF2-40B4-BE49-F238E27FC236}">
                <a16:creationId xmlns:a16="http://schemas.microsoft.com/office/drawing/2014/main" id="{C9A275A0-8989-BA6A-88B7-FA7B9E71EF1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37318"/>
            <a:ext cx="12192000" cy="6583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279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4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1707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309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C2185B"/>
                </a:solidFill>
                <a:latin typeface="Rubik" pitchFamily="34" charset="0"/>
                <a:ea typeface="Rubik" pitchFamily="34" charset="-122"/>
                <a:cs typeface="Rubik" pitchFamily="34" charset="-120"/>
              </a:rPr>
              <a:t>The heart of the game</a:t>
            </a:r>
            <a:endParaRPr lang="en-US" sz="16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402079"/>
            <a:ext cx="10883392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4000" b="1" i="0" dirty="0">
                <a:solidFill>
                  <a:srgbClr val="1B1446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The star reacts to the child’s gaze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812800" y="2291079"/>
            <a:ext cx="5130800" cy="3754120"/>
          </a:xfrm>
          <a:prstGeom prst="roundRect">
            <a:avLst>
              <a:gd name="adj" fmla="val 8119"/>
            </a:avLst>
          </a:prstGeom>
          <a:solidFill>
            <a:srgbClr val="FFC93C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 descr="Happy star with music notes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117600" y="3342642"/>
            <a:ext cx="1651000" cy="16510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3022600" y="3281679"/>
            <a:ext cx="2694686" cy="817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120"/>
              </a:lnSpc>
              <a:buNone/>
            </a:pPr>
            <a:r>
              <a:rPr lang="en-US" sz="2600" b="1" dirty="0">
                <a:solidFill>
                  <a:srgbClr val="1B1446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Looking? The star is happy!</a:t>
            </a:r>
            <a:endParaRPr lang="en-US" sz="2600" dirty="0"/>
          </a:p>
        </p:txBody>
      </p:sp>
      <p:sp>
        <p:nvSpPr>
          <p:cNvPr id="7" name="Text 4"/>
          <p:cNvSpPr/>
          <p:nvPr/>
        </p:nvSpPr>
        <p:spPr>
          <a:xfrm>
            <a:off x="3022600" y="4201164"/>
            <a:ext cx="2694686" cy="878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1B1446"/>
                </a:solidFill>
                <a:latin typeface="Rubik" pitchFamily="34" charset="0"/>
                <a:ea typeface="Rubik" pitchFamily="34" charset="-122"/>
                <a:cs typeface="Rubik" pitchFamily="34" charset="-120"/>
              </a:rPr>
              <a:t>A big smile and fun music – the child knows they’re doing great</a:t>
            </a:r>
            <a:br>
              <a:rPr lang="en-US" sz="1600" dirty="0">
                <a:solidFill>
                  <a:srgbClr val="1B1446"/>
                </a:solidFill>
                <a:latin typeface="Rubik" pitchFamily="34" charset="0"/>
                <a:ea typeface="Rubik" pitchFamily="34" charset="-122"/>
                <a:cs typeface="Rubik" pitchFamily="34" charset="-120"/>
              </a:rPr>
            </a:br>
            <a:r>
              <a:rPr lang="en-US" sz="1600" dirty="0">
                <a:solidFill>
                  <a:srgbClr val="1B1446"/>
                </a:solidFill>
                <a:latin typeface="Rubik" pitchFamily="34" charset="0"/>
                <a:ea typeface="Rubik" pitchFamily="34" charset="-122"/>
                <a:cs typeface="Rubik" pitchFamily="34" charset="-120"/>
              </a:rPr>
              <a:t>Happy music is playing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6248400" y="2291079"/>
            <a:ext cx="5130800" cy="3754120"/>
          </a:xfrm>
          <a:prstGeom prst="roundRect">
            <a:avLst>
              <a:gd name="adj" fmla="val 8119"/>
            </a:avLst>
          </a:prstGeom>
          <a:solidFill>
            <a:srgbClr val="DCE3F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" name="Image 1" descr="Sad star with a tear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553200" y="3342642"/>
            <a:ext cx="1651000" cy="165100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458200" y="3423921"/>
            <a:ext cx="2694686" cy="817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120"/>
              </a:lnSpc>
              <a:buNone/>
            </a:pPr>
            <a:r>
              <a:rPr lang="en-US" sz="2600" b="1" dirty="0">
                <a:solidFill>
                  <a:srgbClr val="1B1446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Looked away? The star is sad</a:t>
            </a:r>
            <a:endParaRPr lang="en-US" sz="2600" dirty="0"/>
          </a:p>
        </p:txBody>
      </p:sp>
      <p:sp>
        <p:nvSpPr>
          <p:cNvPr id="11" name="Text 7"/>
          <p:cNvSpPr/>
          <p:nvPr/>
        </p:nvSpPr>
        <p:spPr>
          <a:xfrm>
            <a:off x="8458200" y="4343400"/>
            <a:ext cx="269468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dirty="0">
                <a:solidFill>
                  <a:srgbClr val="1B1446"/>
                </a:solidFill>
                <a:latin typeface="Rubik" pitchFamily="34" charset="0"/>
                <a:ea typeface="Rubik" pitchFamily="34" charset="-122"/>
                <a:cs typeface="Rubik" pitchFamily="34" charset="-120"/>
              </a:rPr>
              <a:t>A sad face and </a:t>
            </a:r>
            <a:r>
              <a:rPr lang="en-US" dirty="0"/>
              <a:t>The music stops</a:t>
            </a:r>
            <a:r>
              <a:rPr lang="en-US" dirty="0">
                <a:solidFill>
                  <a:srgbClr val="1B1446"/>
                </a:solidFill>
                <a:latin typeface="Rubik" pitchFamily="34" charset="0"/>
                <a:ea typeface="Rubik" pitchFamily="34" charset="-122"/>
                <a:cs typeface="Rubik" pitchFamily="34" charset="-120"/>
              </a:rPr>
              <a:t>– a gentle cue to look back</a:t>
            </a:r>
          </a:p>
          <a:p>
            <a:pPr marL="0" indent="0" algn="l">
              <a:lnSpc>
                <a:spcPts val="2240"/>
              </a:lnSpc>
              <a:buNone/>
            </a:pPr>
            <a:r>
              <a:rPr lang="en-US" dirty="0"/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B14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309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3DD6C4"/>
                </a:solidFill>
                <a:latin typeface="Rubik" pitchFamily="34" charset="0"/>
                <a:ea typeface="Rubik" pitchFamily="34" charset="-122"/>
                <a:cs typeface="Rubik" pitchFamily="34" charset="-120"/>
              </a:rPr>
              <a:t>The game</a:t>
            </a:r>
            <a:endParaRPr lang="en-US" sz="16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503682"/>
            <a:ext cx="10883392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4000" b="1" i="0" dirty="0">
                <a:solidFill>
                  <a:srgbClr val="FFC93C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How does it work? 3 simple steps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812800" y="2494282"/>
            <a:ext cx="2980214" cy="3550920"/>
          </a:xfrm>
          <a:prstGeom prst="roundRect">
            <a:avLst>
              <a:gd name="adj" fmla="val 8523"/>
            </a:avLst>
          </a:prstGeom>
          <a:solidFill>
            <a:srgbClr val="2D246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092200" y="2773682"/>
            <a:ext cx="558800" cy="558800"/>
          </a:xfrm>
          <a:custGeom>
            <a:avLst/>
            <a:gdLst/>
            <a:ahLst/>
            <a:cxnLst/>
            <a:rect l="l" t="t" r="r" b="b"/>
            <a:pathLst>
              <a:path w="558800" h="558800">
                <a:moveTo>
                  <a:pt x="279400" y="0"/>
                </a:moveTo>
                <a:lnTo>
                  <a:pt x="279400" y="0"/>
                </a:lnTo>
                <a:arcTo wR="279400" hR="279400" stAng="16200000" swAng="5400000"/>
                <a:lnTo>
                  <a:pt x="558800" y="279400"/>
                </a:lnTo>
                <a:arcTo wR="279400" hR="279400" stAng="0" swAng="5400000"/>
                <a:lnTo>
                  <a:pt x="279400" y="558800"/>
                </a:lnTo>
                <a:arcTo wR="279400" hR="279400" stAng="5400000" swAng="5400000"/>
                <a:lnTo>
                  <a:pt x="0" y="279400"/>
                </a:lnTo>
                <a:arcTo wR="279400" hR="279400" stAng="10800000" swAng="5400000"/>
                <a:close/>
              </a:path>
            </a:pathLst>
          </a:custGeom>
          <a:solidFill>
            <a:srgbClr val="FFC93C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4412"/>
              </a:lnSpc>
              <a:buNone/>
            </a:pPr>
            <a:r>
              <a:rPr lang="en-US" sz="2385" b="1" dirty="0">
                <a:solidFill>
                  <a:srgbClr val="1B1446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1</a:t>
            </a:r>
            <a:endParaRPr lang="en-US" sz="2385" dirty="0"/>
          </a:p>
        </p:txBody>
      </p:sp>
      <p:sp>
        <p:nvSpPr>
          <p:cNvPr id="6" name="Text 4"/>
          <p:cNvSpPr/>
          <p:nvPr/>
        </p:nvSpPr>
        <p:spPr>
          <a:xfrm>
            <a:off x="1092200" y="3459482"/>
            <a:ext cx="2494056" cy="695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FFF8EC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The child looks at the star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092200" y="4257039"/>
            <a:ext cx="2494056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CFC9F0"/>
                </a:solidFill>
                <a:latin typeface="Rubik" pitchFamily="34" charset="0"/>
                <a:ea typeface="Rubik" pitchFamily="34" charset="-122"/>
                <a:cs typeface="Rubik" pitchFamily="34" charset="-120"/>
              </a:rPr>
              <a:t>A star in the middle of the screen. The mission: don’t take your eyes off it</a:t>
            </a:r>
            <a:endParaRPr lang="en-US" sz="1500" dirty="0"/>
          </a:p>
        </p:txBody>
      </p:sp>
      <p:pic>
        <p:nvPicPr>
          <p:cNvPr id="8" name="Image 0" descr="arrow-right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970814" y="4142739"/>
            <a:ext cx="457200" cy="25400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4605814" y="2494282"/>
            <a:ext cx="2980293" cy="3550920"/>
          </a:xfrm>
          <a:prstGeom prst="roundRect">
            <a:avLst>
              <a:gd name="adj" fmla="val 8523"/>
            </a:avLst>
          </a:prstGeom>
          <a:solidFill>
            <a:srgbClr val="2D246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4885214" y="2773682"/>
            <a:ext cx="558800" cy="558800"/>
          </a:xfrm>
          <a:custGeom>
            <a:avLst/>
            <a:gdLst/>
            <a:ahLst/>
            <a:cxnLst/>
            <a:rect l="l" t="t" r="r" b="b"/>
            <a:pathLst>
              <a:path w="558800" h="558800">
                <a:moveTo>
                  <a:pt x="279400" y="0"/>
                </a:moveTo>
                <a:lnTo>
                  <a:pt x="279400" y="0"/>
                </a:lnTo>
                <a:arcTo wR="279400" hR="279400" stAng="16200000" swAng="5400000"/>
                <a:lnTo>
                  <a:pt x="558800" y="279400"/>
                </a:lnTo>
                <a:arcTo wR="279400" hR="279400" stAng="0" swAng="5400000"/>
                <a:lnTo>
                  <a:pt x="279400" y="558800"/>
                </a:lnTo>
                <a:arcTo wR="279400" hR="279400" stAng="5400000" swAng="5400000"/>
                <a:lnTo>
                  <a:pt x="0" y="279400"/>
                </a:lnTo>
                <a:arcTo wR="279400" hR="279400" stAng="10800000" swAng="5400000"/>
                <a:close/>
              </a:path>
            </a:pathLst>
          </a:custGeom>
          <a:solidFill>
            <a:srgbClr val="3DD6C4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4412"/>
              </a:lnSpc>
              <a:buNone/>
            </a:pPr>
            <a:r>
              <a:rPr lang="en-US" sz="2385" b="1" dirty="0">
                <a:solidFill>
                  <a:srgbClr val="1B1446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2</a:t>
            </a:r>
            <a:endParaRPr lang="en-US" sz="2385" dirty="0"/>
          </a:p>
        </p:txBody>
      </p:sp>
      <p:sp>
        <p:nvSpPr>
          <p:cNvPr id="11" name="Text 8"/>
          <p:cNvSpPr/>
          <p:nvPr/>
        </p:nvSpPr>
        <p:spPr>
          <a:xfrm>
            <a:off x="4885214" y="3459482"/>
            <a:ext cx="2494138" cy="695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FFF8EC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The doctor moves the head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4885214" y="4257039"/>
            <a:ext cx="2494138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CFC9F0"/>
                </a:solidFill>
                <a:latin typeface="Rubik" pitchFamily="34" charset="0"/>
                <a:ea typeface="Rubik" pitchFamily="34" charset="-122"/>
                <a:cs typeface="Rubik" pitchFamily="34" charset="-120"/>
              </a:rPr>
              <a:t>Gentle head movements while the child stays focused on the star</a:t>
            </a:r>
            <a:endParaRPr lang="en-US" sz="1500" dirty="0"/>
          </a:p>
        </p:txBody>
      </p:sp>
      <p:pic>
        <p:nvPicPr>
          <p:cNvPr id="13" name="Image 1" descr="arrow-right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763907" y="4142739"/>
            <a:ext cx="457200" cy="254000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8398907" y="2494282"/>
            <a:ext cx="2980293" cy="3550920"/>
          </a:xfrm>
          <a:prstGeom prst="roundRect">
            <a:avLst>
              <a:gd name="adj" fmla="val 8523"/>
            </a:avLst>
          </a:prstGeom>
          <a:solidFill>
            <a:srgbClr val="2D246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1"/>
          <p:cNvSpPr/>
          <p:nvPr/>
        </p:nvSpPr>
        <p:spPr>
          <a:xfrm>
            <a:off x="8678307" y="2773682"/>
            <a:ext cx="558800" cy="558800"/>
          </a:xfrm>
          <a:custGeom>
            <a:avLst/>
            <a:gdLst/>
            <a:ahLst/>
            <a:cxnLst/>
            <a:rect l="l" t="t" r="r" b="b"/>
            <a:pathLst>
              <a:path w="558800" h="558800">
                <a:moveTo>
                  <a:pt x="279400" y="0"/>
                </a:moveTo>
                <a:lnTo>
                  <a:pt x="279400" y="0"/>
                </a:lnTo>
                <a:arcTo wR="279400" hR="279400" stAng="16200000" swAng="5400000"/>
                <a:lnTo>
                  <a:pt x="558800" y="279400"/>
                </a:lnTo>
                <a:arcTo wR="279400" hR="279400" stAng="0" swAng="5400000"/>
                <a:lnTo>
                  <a:pt x="279400" y="558800"/>
                </a:lnTo>
                <a:arcTo wR="279400" hR="279400" stAng="5400000" swAng="5400000"/>
                <a:lnTo>
                  <a:pt x="0" y="279400"/>
                </a:lnTo>
                <a:arcTo wR="279400" hR="279400" stAng="10800000" swAng="5400000"/>
                <a:close/>
              </a:path>
            </a:pathLst>
          </a:custGeom>
          <a:solidFill>
            <a:srgbClr val="FF5D8F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4412"/>
              </a:lnSpc>
              <a:buNone/>
            </a:pPr>
            <a:r>
              <a:rPr lang="en-US" sz="2385" b="1" dirty="0">
                <a:solidFill>
                  <a:srgbClr val="1B1446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3</a:t>
            </a:r>
            <a:endParaRPr lang="en-US" sz="2385" dirty="0"/>
          </a:p>
        </p:txBody>
      </p:sp>
      <p:sp>
        <p:nvSpPr>
          <p:cNvPr id="16" name="Text 12"/>
          <p:cNvSpPr/>
          <p:nvPr/>
        </p:nvSpPr>
        <p:spPr>
          <a:xfrm>
            <a:off x="8678307" y="3459482"/>
            <a:ext cx="2494138" cy="695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FFF8EC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The doctor checks the eyes</a:t>
            </a:r>
            <a:endParaRPr lang="en-US" sz="2200" dirty="0"/>
          </a:p>
        </p:txBody>
      </p:sp>
      <p:sp>
        <p:nvSpPr>
          <p:cNvPr id="17" name="Text 13"/>
          <p:cNvSpPr/>
          <p:nvPr/>
        </p:nvSpPr>
        <p:spPr>
          <a:xfrm>
            <a:off x="8678307" y="4257039"/>
            <a:ext cx="2494138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CFC9F0"/>
                </a:solidFill>
                <a:latin typeface="Rubik" pitchFamily="34" charset="0"/>
                <a:ea typeface="Rubik" pitchFamily="34" charset="-122"/>
                <a:cs typeface="Rubik" pitchFamily="34" charset="-120"/>
              </a:rPr>
              <a:t>Is there nystagmus, and how fast are the eyes moving?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309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C2185B"/>
                </a:solidFill>
                <a:latin typeface="Rubik" pitchFamily="34" charset="0"/>
                <a:ea typeface="Rubik" pitchFamily="34" charset="-122"/>
                <a:cs typeface="Rubik" pitchFamily="34" charset="-120"/>
              </a:rPr>
              <a:t>Who benefits?</a:t>
            </a:r>
            <a:endParaRPr lang="en-US" sz="16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452879"/>
            <a:ext cx="10883392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4000" b="1" i="0" dirty="0">
                <a:solidFill>
                  <a:srgbClr val="1B1446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Everybody wins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812800" y="2392679"/>
            <a:ext cx="3352800" cy="3652520"/>
          </a:xfrm>
          <a:prstGeom prst="roundRect">
            <a:avLst>
              <a:gd name="adj" fmla="val 9091"/>
            </a:avLst>
          </a:prstGeom>
          <a:solidFill>
            <a:srgbClr val="FFC93C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 descr="Star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117600" y="2748279"/>
            <a:ext cx="558800" cy="5588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117600" y="3459479"/>
            <a:ext cx="1766221" cy="452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360"/>
              </a:lnSpc>
              <a:buNone/>
            </a:pPr>
            <a:r>
              <a:rPr lang="en-US" sz="2800" b="1" dirty="0">
                <a:solidFill>
                  <a:srgbClr val="1B1446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The child</a:t>
            </a:r>
            <a:endParaRPr lang="en-US" sz="2800" dirty="0"/>
          </a:p>
        </p:txBody>
      </p:sp>
      <p:sp>
        <p:nvSpPr>
          <p:cNvPr id="7" name="Text 4"/>
          <p:cNvSpPr/>
          <p:nvPr/>
        </p:nvSpPr>
        <p:spPr>
          <a:xfrm>
            <a:off x="1117600" y="4038600"/>
            <a:ext cx="2825496" cy="878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1B1446"/>
                </a:solidFill>
                <a:latin typeface="Rubik" pitchFamily="34" charset="0"/>
                <a:ea typeface="Rubik" pitchFamily="34" charset="-122"/>
                <a:cs typeface="Rubik" pitchFamily="34" charset="-120"/>
              </a:rPr>
              <a:t>A familiar, fun game instead of a scary exam – and a feeling of success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4419600" y="2392679"/>
            <a:ext cx="3352800" cy="3652520"/>
          </a:xfrm>
          <a:prstGeom prst="roundRect">
            <a:avLst>
              <a:gd name="adj" fmla="val 9091"/>
            </a:avLst>
          </a:prstGeom>
          <a:solidFill>
            <a:srgbClr val="3DD6C4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" name="Image 1" descr="Activity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724400" y="2748279"/>
            <a:ext cx="558800" cy="55880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724400" y="3459479"/>
            <a:ext cx="2132362" cy="452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360"/>
              </a:lnSpc>
              <a:buNone/>
            </a:pPr>
            <a:r>
              <a:rPr lang="en-US" sz="2800" b="1" dirty="0">
                <a:solidFill>
                  <a:srgbClr val="1B1446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The doctor</a:t>
            </a:r>
            <a:endParaRPr lang="en-US" sz="2800" dirty="0"/>
          </a:p>
        </p:txBody>
      </p:sp>
      <p:sp>
        <p:nvSpPr>
          <p:cNvPr id="11" name="Text 7"/>
          <p:cNvSpPr/>
          <p:nvPr/>
        </p:nvSpPr>
        <p:spPr>
          <a:xfrm>
            <a:off x="4724400" y="4038600"/>
            <a:ext cx="2825496" cy="878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1B1446"/>
                </a:solidFill>
                <a:latin typeface="Rubik" pitchFamily="34" charset="0"/>
                <a:ea typeface="Rubik" pitchFamily="34" charset="-122"/>
                <a:cs typeface="Rubik" pitchFamily="34" charset="-120"/>
              </a:rPr>
              <a:t>A focused child whose gaze stays on target – an easier, clearer exam</a:t>
            </a:r>
            <a:endParaRPr lang="en-US" sz="1600" dirty="0"/>
          </a:p>
        </p:txBody>
      </p:sp>
      <p:sp>
        <p:nvSpPr>
          <p:cNvPr id="12" name="Shape 8"/>
          <p:cNvSpPr/>
          <p:nvPr/>
        </p:nvSpPr>
        <p:spPr>
          <a:xfrm>
            <a:off x="8026400" y="2392679"/>
            <a:ext cx="3352800" cy="3652520"/>
          </a:xfrm>
          <a:prstGeom prst="roundRect">
            <a:avLst>
              <a:gd name="adj" fmla="val 9091"/>
            </a:avLst>
          </a:prstGeom>
          <a:solidFill>
            <a:srgbClr val="FF8FB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" name="Image 2" descr="Home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331200" y="2748279"/>
            <a:ext cx="558800" cy="55880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8331200" y="3459479"/>
            <a:ext cx="2325624" cy="452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360"/>
              </a:lnSpc>
              <a:buNone/>
            </a:pPr>
            <a:r>
              <a:rPr lang="en-US" sz="2800" b="1" dirty="0">
                <a:solidFill>
                  <a:srgbClr val="1B1446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The parents</a:t>
            </a:r>
            <a:endParaRPr lang="en-US" sz="2800" dirty="0"/>
          </a:p>
        </p:txBody>
      </p:sp>
      <p:sp>
        <p:nvSpPr>
          <p:cNvPr id="15" name="Text 10"/>
          <p:cNvSpPr/>
          <p:nvPr/>
        </p:nvSpPr>
        <p:spPr>
          <a:xfrm>
            <a:off x="8331200" y="4038600"/>
            <a:ext cx="282549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1B1446"/>
                </a:solidFill>
                <a:latin typeface="Rubik" pitchFamily="34" charset="0"/>
                <a:ea typeface="Rubik" pitchFamily="34" charset="-122"/>
                <a:cs typeface="Rubik" pitchFamily="34" charset="-120"/>
              </a:rPr>
              <a:t>A calm, happy child and an exam that ends with a smile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B14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309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3DD6C4"/>
                </a:solidFill>
                <a:latin typeface="Rubik" pitchFamily="34" charset="0"/>
                <a:ea typeface="Rubik" pitchFamily="34" charset="-122"/>
                <a:cs typeface="Rubik" pitchFamily="34" charset="-120"/>
              </a:rPr>
              <a:t>Ideas for the future</a:t>
            </a:r>
            <a:endParaRPr lang="en-US" sz="16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452879"/>
            <a:ext cx="10883392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4000" b="1" i="0" dirty="0">
                <a:solidFill>
                  <a:srgbClr val="FFC93C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The star’s next level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812800" y="2392679"/>
            <a:ext cx="5181600" cy="1724660"/>
          </a:xfrm>
          <a:prstGeom prst="roundRect">
            <a:avLst>
              <a:gd name="adj" fmla="val 11782"/>
            </a:avLst>
          </a:prstGeom>
          <a:solidFill>
            <a:srgbClr val="2D246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812800" y="2392679"/>
            <a:ext cx="5181600" cy="1724660"/>
          </a:xfrm>
          <a:custGeom>
            <a:avLst/>
            <a:gdLst/>
            <a:ahLst/>
            <a:cxnLst/>
            <a:rect l="l" t="t" r="r" b="b"/>
            <a:pathLst>
              <a:path w="5181600" h="1724660">
                <a:moveTo>
                  <a:pt x="203200" y="1724660"/>
                </a:moveTo>
                <a:lnTo>
                  <a:pt x="203200" y="1724660"/>
                </a:lnTo>
                <a:arcTo wR="203200" hR="203200" stAng="5400000" swAng="5400000"/>
                <a:lnTo>
                  <a:pt x="0" y="203200"/>
                </a:lnTo>
                <a:arcTo wR="203200" hR="203200" stAng="10800000" swAng="5400000"/>
                <a:lnTo>
                  <a:pt x="203200" y="0"/>
                </a:lnTo>
                <a:arcTo wR="127000" hR="203200" stAng="16200000" swAng="-5400000"/>
                <a:lnTo>
                  <a:pt x="76200" y="1521460"/>
                </a:lnTo>
                <a:arcTo wR="127000" hR="203200" stAng="10800000" swAng="-5400000"/>
                <a:close/>
              </a:path>
            </a:pathLst>
          </a:custGeom>
          <a:solidFill>
            <a:srgbClr val="FFC93C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Search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143000" y="3026414"/>
            <a:ext cx="457200" cy="4572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803400" y="2946400"/>
            <a:ext cx="4055110" cy="642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30"/>
              </a:lnSpc>
              <a:buNone/>
            </a:pPr>
            <a:r>
              <a:rPr lang="en-US" dirty="0">
                <a:solidFill>
                  <a:srgbClr val="FFF8EC"/>
                </a:solidFill>
                <a:latin typeface="Rubik" pitchFamily="34" charset="0"/>
                <a:ea typeface="Rubik" pitchFamily="34" charset="-122"/>
              </a:rPr>
              <a:t>Using head tracking for Vestibular treatment</a:t>
            </a:r>
            <a:endParaRPr lang="en-US" sz="1800" dirty="0"/>
          </a:p>
        </p:txBody>
      </p:sp>
      <p:sp>
        <p:nvSpPr>
          <p:cNvPr id="8" name="Shape 5"/>
          <p:cNvSpPr/>
          <p:nvPr/>
        </p:nvSpPr>
        <p:spPr>
          <a:xfrm>
            <a:off x="6197600" y="2392679"/>
            <a:ext cx="5181600" cy="1724660"/>
          </a:xfrm>
          <a:prstGeom prst="roundRect">
            <a:avLst>
              <a:gd name="adj" fmla="val 11782"/>
            </a:avLst>
          </a:prstGeom>
          <a:solidFill>
            <a:srgbClr val="2D246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6197600" y="2392679"/>
            <a:ext cx="5181600" cy="1724660"/>
          </a:xfrm>
          <a:custGeom>
            <a:avLst/>
            <a:gdLst/>
            <a:ahLst/>
            <a:cxnLst/>
            <a:rect l="l" t="t" r="r" b="b"/>
            <a:pathLst>
              <a:path w="5181600" h="1724660">
                <a:moveTo>
                  <a:pt x="203200" y="1724660"/>
                </a:moveTo>
                <a:lnTo>
                  <a:pt x="203200" y="1724660"/>
                </a:lnTo>
                <a:arcTo wR="203200" hR="203200" stAng="5400000" swAng="5400000"/>
                <a:lnTo>
                  <a:pt x="0" y="203200"/>
                </a:lnTo>
                <a:arcTo wR="203200" hR="203200" stAng="10800000" swAng="5400000"/>
                <a:lnTo>
                  <a:pt x="203200" y="0"/>
                </a:lnTo>
                <a:arcTo wR="127000" hR="203200" stAng="16200000" swAng="-5400000"/>
                <a:lnTo>
                  <a:pt x="76200" y="1521460"/>
                </a:lnTo>
                <a:arcTo wR="127000" hR="203200" stAng="10800000" swAng="-5400000"/>
                <a:close/>
              </a:path>
            </a:pathLst>
          </a:custGeom>
          <a:solidFill>
            <a:srgbClr val="3DD6C4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0" name="Image 1" descr="Star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527800" y="3026414"/>
            <a:ext cx="457200" cy="45720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7188200" y="2946400"/>
            <a:ext cx="4055110" cy="642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30"/>
              </a:lnSpc>
              <a:buNone/>
            </a:pPr>
            <a:r>
              <a:rPr lang="en-US" sz="1800" dirty="0">
                <a:solidFill>
                  <a:srgbClr val="FFF8EC"/>
                </a:solidFill>
                <a:latin typeface="Rubik" pitchFamily="34" charset="0"/>
                <a:ea typeface="Rubik" pitchFamily="34" charset="-122"/>
                <a:cs typeface="Rubik" pitchFamily="34" charset="-120"/>
              </a:rPr>
              <a:t>Matching characters and environments for different ages</a:t>
            </a:r>
            <a:endParaRPr lang="en-US" sz="1800" dirty="0"/>
          </a:p>
        </p:txBody>
      </p:sp>
      <p:sp>
        <p:nvSpPr>
          <p:cNvPr id="12" name="Shape 8"/>
          <p:cNvSpPr/>
          <p:nvPr/>
        </p:nvSpPr>
        <p:spPr>
          <a:xfrm>
            <a:off x="812800" y="4320542"/>
            <a:ext cx="5181600" cy="1724660"/>
          </a:xfrm>
          <a:prstGeom prst="roundRect">
            <a:avLst>
              <a:gd name="adj" fmla="val 11782"/>
            </a:avLst>
          </a:prstGeom>
          <a:solidFill>
            <a:srgbClr val="2D246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9"/>
          <p:cNvSpPr/>
          <p:nvPr/>
        </p:nvSpPr>
        <p:spPr>
          <a:xfrm>
            <a:off x="812800" y="4320542"/>
            <a:ext cx="5181600" cy="1724660"/>
          </a:xfrm>
          <a:custGeom>
            <a:avLst/>
            <a:gdLst/>
            <a:ahLst/>
            <a:cxnLst/>
            <a:rect l="l" t="t" r="r" b="b"/>
            <a:pathLst>
              <a:path w="5181600" h="1724660">
                <a:moveTo>
                  <a:pt x="203200" y="1724660"/>
                </a:moveTo>
                <a:lnTo>
                  <a:pt x="203200" y="1724660"/>
                </a:lnTo>
                <a:arcTo wR="203200" hR="203200" stAng="5400000" swAng="5400000"/>
                <a:lnTo>
                  <a:pt x="0" y="203200"/>
                </a:lnTo>
                <a:arcTo wR="203200" hR="203200" stAng="10800000" swAng="5400000"/>
                <a:lnTo>
                  <a:pt x="203200" y="0"/>
                </a:lnTo>
                <a:arcTo wR="127000" hR="203200" stAng="16200000" swAng="-5400000"/>
                <a:lnTo>
                  <a:pt x="76200" y="1521460"/>
                </a:lnTo>
                <a:arcTo wR="127000" hR="203200" stAng="10800000" swAng="-5400000"/>
                <a:close/>
              </a:path>
            </a:pathLst>
          </a:custGeom>
          <a:solidFill>
            <a:srgbClr val="FF5D8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" name="Image 2" descr="Users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143000" y="4954271"/>
            <a:ext cx="457200" cy="45720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803400" y="5028567"/>
            <a:ext cx="4055110" cy="3340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30"/>
              </a:lnSpc>
              <a:buNone/>
            </a:pPr>
            <a:r>
              <a:rPr lang="en-US" dirty="0">
                <a:solidFill>
                  <a:srgbClr val="FFF8EC"/>
                </a:solidFill>
                <a:latin typeface="Rubik" pitchFamily="34" charset="0"/>
                <a:ea typeface="Rubik" pitchFamily="34" charset="-122"/>
              </a:rPr>
              <a:t>Taking the treatment game home</a:t>
            </a:r>
            <a:endParaRPr lang="en-US" sz="1800" dirty="0"/>
          </a:p>
        </p:txBody>
      </p:sp>
      <p:sp>
        <p:nvSpPr>
          <p:cNvPr id="16" name="Shape 11"/>
          <p:cNvSpPr/>
          <p:nvPr/>
        </p:nvSpPr>
        <p:spPr>
          <a:xfrm>
            <a:off x="6197600" y="4320542"/>
            <a:ext cx="5181600" cy="1724660"/>
          </a:xfrm>
          <a:prstGeom prst="roundRect">
            <a:avLst>
              <a:gd name="adj" fmla="val 11782"/>
            </a:avLst>
          </a:prstGeom>
          <a:solidFill>
            <a:srgbClr val="2D246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Shape 12"/>
          <p:cNvSpPr/>
          <p:nvPr/>
        </p:nvSpPr>
        <p:spPr>
          <a:xfrm>
            <a:off x="6197600" y="4320542"/>
            <a:ext cx="5181600" cy="1724660"/>
          </a:xfrm>
          <a:custGeom>
            <a:avLst/>
            <a:gdLst/>
            <a:ahLst/>
            <a:cxnLst/>
            <a:rect l="l" t="t" r="r" b="b"/>
            <a:pathLst>
              <a:path w="5181600" h="1724660">
                <a:moveTo>
                  <a:pt x="203200" y="1724660"/>
                </a:moveTo>
                <a:lnTo>
                  <a:pt x="203200" y="1724660"/>
                </a:lnTo>
                <a:arcTo wR="203200" hR="203200" stAng="5400000" swAng="5400000"/>
                <a:lnTo>
                  <a:pt x="0" y="203200"/>
                </a:lnTo>
                <a:arcTo wR="203200" hR="203200" stAng="10800000" swAng="5400000"/>
                <a:lnTo>
                  <a:pt x="203200" y="0"/>
                </a:lnTo>
                <a:arcTo wR="127000" hR="203200" stAng="16200000" swAng="-5400000"/>
                <a:lnTo>
                  <a:pt x="76200" y="1521460"/>
                </a:lnTo>
                <a:arcTo wR="127000" hR="203200" stAng="10800000" swAng="-5400000"/>
                <a:close/>
              </a:path>
            </a:pathLst>
          </a:custGeom>
          <a:solidFill>
            <a:srgbClr val="8E9CC4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8" name="Image 3" descr="Chart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527800" y="4954271"/>
            <a:ext cx="457200" cy="457200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7188200" y="4874264"/>
            <a:ext cx="4055110" cy="642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30"/>
              </a:lnSpc>
              <a:buNone/>
            </a:pPr>
            <a:r>
              <a:rPr lang="en-US" sz="1800" dirty="0">
                <a:solidFill>
                  <a:srgbClr val="FFF8EC"/>
                </a:solidFill>
                <a:latin typeface="Rubik" pitchFamily="34" charset="0"/>
                <a:ea typeface="Rubik" pitchFamily="34" charset="-122"/>
                <a:cs typeface="Rubik" pitchFamily="34" charset="-120"/>
              </a:rPr>
              <a:t>Measuring how much the game improves the exam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C9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Very happy star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143500" y="1120142"/>
            <a:ext cx="1905000" cy="190500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title"/>
          </p:nvPr>
        </p:nvSpPr>
        <p:spPr>
          <a:xfrm>
            <a:off x="3033911" y="3279142"/>
            <a:ext cx="6124099" cy="1092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8400"/>
              </a:lnSpc>
              <a:buNone/>
            </a:pPr>
            <a:r>
              <a:rPr lang="en-US" sz="8000" b="1" i="0" dirty="0">
                <a:solidFill>
                  <a:srgbClr val="1B1446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Thank you!</a:t>
            </a:r>
            <a:endParaRPr lang="en-US" sz="8000" dirty="0"/>
          </a:p>
        </p:txBody>
      </p:sp>
      <p:sp>
        <p:nvSpPr>
          <p:cNvPr id="4" name="Text 1"/>
          <p:cNvSpPr/>
          <p:nvPr/>
        </p:nvSpPr>
        <p:spPr>
          <a:xfrm>
            <a:off x="3269464" y="4599942"/>
            <a:ext cx="5652992" cy="421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120"/>
              </a:lnSpc>
              <a:buNone/>
            </a:pPr>
            <a:r>
              <a:rPr lang="en-US" sz="2400" dirty="0">
                <a:solidFill>
                  <a:srgbClr val="1B1446"/>
                </a:solidFill>
                <a:latin typeface="Rubik" pitchFamily="34" charset="0"/>
                <a:ea typeface="Rubik" pitchFamily="34" charset="-122"/>
                <a:cs typeface="Rubik" pitchFamily="34" charset="-120"/>
              </a:rPr>
              <a:t>Questions? The star is waiting 😊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ar Gaze – Hackathon Summary">
  <a:themeElements>
    <a:clrScheme name="Star Gaze – Hackathon Summary">
      <a:dk1>
        <a:srgbClr val="1B1446"/>
      </a:dk1>
      <a:lt1>
        <a:srgbClr val="FFC93C"/>
      </a:lt1>
      <a:dk2>
        <a:srgbClr val="322645"/>
      </a:dk2>
      <a:lt2>
        <a:srgbClr val="C69C3F"/>
      </a:lt2>
      <a:accent1>
        <a:srgbClr val="2D2466"/>
      </a:accent1>
      <a:accent2>
        <a:srgbClr val="CFC9F0"/>
      </a:accent2>
      <a:accent3>
        <a:srgbClr val="3DD6C4"/>
      </a:accent3>
      <a:accent4>
        <a:srgbClr val="C2185B"/>
      </a:accent4>
      <a:accent5>
        <a:srgbClr val="4A4570"/>
      </a:accent5>
      <a:accent6>
        <a:srgbClr val="FF8FB1"/>
      </a:accent6>
      <a:hlink>
        <a:srgbClr val="0563C1"/>
      </a:hlink>
      <a:folHlink>
        <a:srgbClr val="954F72"/>
      </a:folHlink>
    </a:clrScheme>
    <a:fontScheme name="Star Gaze – Hackathon Summary">
      <a:majorFont>
        <a:latin typeface="Fredok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Rubik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</TotalTime>
  <Words>732</Words>
  <Application>Microsoft Office PowerPoint</Application>
  <PresentationFormat>מסך רחב</PresentationFormat>
  <Paragraphs>77</Paragraphs>
  <Slides>11</Slides>
  <Notes>10</Notes>
  <HiddenSlides>0</HiddenSlides>
  <MMClips>1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11</vt:i4>
      </vt:variant>
    </vt:vector>
  </HeadingPairs>
  <TitlesOfParts>
    <vt:vector size="15" baseType="lpstr">
      <vt:lpstr>Arial</vt:lpstr>
      <vt:lpstr>Fredoka</vt:lpstr>
      <vt:lpstr>Rubik</vt:lpstr>
      <vt:lpstr>Star Gaze – Hackathon Summary</vt:lpstr>
      <vt:lpstr>Star Stare</vt:lpstr>
      <vt:lpstr>The world spins – even when you’re standing still</vt:lpstr>
      <vt:lpstr>What the exam looks like</vt:lpstr>
      <vt:lpstr>Keeping a steady gaze? For kids, that’s really hard</vt:lpstr>
      <vt:lpstr>What if the exam was a game?</vt:lpstr>
      <vt:lpstr>מצגת של PowerPoint‏</vt:lpstr>
      <vt:lpstr>The star reacts to the child’s gaze</vt:lpstr>
      <vt:lpstr>How does it work? 3 simple steps</vt:lpstr>
      <vt:lpstr>Everybody wins</vt:lpstr>
      <vt:lpstr>The star’s next level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Star Gaze – Hackathon Summary</dc:title>
  <dc:subject/>
  <dc:creator>Akiva Michelson</dc:creator>
  <cp:lastModifiedBy>idan bar</cp:lastModifiedBy>
  <cp:revision>8</cp:revision>
  <dcterms:created xsi:type="dcterms:W3CDTF">2026-10-19T09:51:56Z</dcterms:created>
  <dcterms:modified xsi:type="dcterms:W3CDTF">2026-10-19T15:34:04Z</dcterms:modified>
</cp:coreProperties>
</file>